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64" r:id="rId3"/>
    <p:sldId id="266" r:id="rId4"/>
    <p:sldId id="269" r:id="rId5"/>
    <p:sldId id="268" r:id="rId6"/>
    <p:sldId id="270" r:id="rId7"/>
    <p:sldId id="267" r:id="rId8"/>
    <p:sldId id="257" r:id="rId9"/>
    <p:sldId id="259" r:id="rId10"/>
    <p:sldId id="258" r:id="rId11"/>
    <p:sldId id="260" r:id="rId12"/>
    <p:sldId id="262" r:id="rId13"/>
    <p:sldId id="263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0346065-4203-4045-9F14-A57FAFD1292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2896E0F-20AA-4AEF-8799-68C0886C039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Моббинг и буллинг как факторы риска при </a:t>
            </a:r>
            <a:r>
              <a:rPr lang="ru-RU" dirty="0" err="1" smtClean="0"/>
              <a:t>командообразовании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mobbers (1)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6625" y="2089944"/>
            <a:ext cx="2190750" cy="3638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Реакции на </a:t>
            </a:r>
            <a:r>
              <a:rPr lang="ru-RU" dirty="0" err="1" smtClean="0"/>
              <a:t>моббинг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стресс </a:t>
            </a:r>
            <a:r>
              <a:rPr lang="ru-RU" dirty="0" smtClean="0"/>
              <a:t>— 76%, </a:t>
            </a:r>
            <a:endParaRPr lang="ru-RU" dirty="0" smtClean="0"/>
          </a:p>
          <a:p>
            <a:r>
              <a:rPr lang="ru-RU" dirty="0" smtClean="0"/>
              <a:t>паранойя — </a:t>
            </a:r>
            <a:r>
              <a:rPr lang="ru-RU" dirty="0" smtClean="0"/>
              <a:t>60%, </a:t>
            </a:r>
            <a:endParaRPr lang="ru-RU" dirty="0" smtClean="0"/>
          </a:p>
          <a:p>
            <a:r>
              <a:rPr lang="ru-RU" dirty="0" smtClean="0"/>
              <a:t>головные </a:t>
            </a:r>
            <a:r>
              <a:rPr lang="ru-RU" dirty="0" smtClean="0"/>
              <a:t>боли — 55%, </a:t>
            </a:r>
            <a:endParaRPr lang="ru-RU" dirty="0" smtClean="0"/>
          </a:p>
          <a:p>
            <a:r>
              <a:rPr lang="ru-RU" dirty="0" smtClean="0"/>
              <a:t>чувство </a:t>
            </a:r>
            <a:r>
              <a:rPr lang="ru-RU" dirty="0" smtClean="0"/>
              <a:t>отстраненности — 41%, </a:t>
            </a:r>
            <a:endParaRPr lang="ru-RU" dirty="0" smtClean="0"/>
          </a:p>
          <a:p>
            <a:r>
              <a:rPr lang="ru-RU" dirty="0" smtClean="0"/>
              <a:t>стыд </a:t>
            </a:r>
            <a:r>
              <a:rPr lang="ru-RU" dirty="0" smtClean="0"/>
              <a:t>и чувство вины — 38%.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Последствия моббинга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нервный срыв;</a:t>
            </a:r>
          </a:p>
          <a:p>
            <a:r>
              <a:rPr lang="ru-RU" dirty="0" smtClean="0"/>
              <a:t> психические травмы;</a:t>
            </a:r>
          </a:p>
          <a:p>
            <a:r>
              <a:rPr lang="ru-RU" dirty="0" smtClean="0"/>
              <a:t>соматических </a:t>
            </a:r>
            <a:r>
              <a:rPr lang="ru-RU" dirty="0" smtClean="0"/>
              <a:t>заболеваний на почве длительного </a:t>
            </a:r>
            <a:r>
              <a:rPr lang="ru-RU" dirty="0" smtClean="0"/>
              <a:t>стресса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снижения самооценки;</a:t>
            </a:r>
          </a:p>
          <a:p>
            <a:r>
              <a:rPr lang="ru-RU" dirty="0" smtClean="0"/>
              <a:t>навязывание </a:t>
            </a:r>
            <a:r>
              <a:rPr lang="ru-RU" dirty="0" smtClean="0"/>
              <a:t>определенной формы </a:t>
            </a:r>
            <a:r>
              <a:rPr lang="ru-RU" dirty="0" smtClean="0"/>
              <a:t>поведения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причинение вреда </a:t>
            </a:r>
            <a:r>
              <a:rPr lang="ru-RU" dirty="0" smtClean="0"/>
              <a:t>репутации</a:t>
            </a:r>
            <a:r>
              <a:rPr lang="ru-RU" dirty="0" smtClean="0"/>
              <a:t>, физическому и психологическому </a:t>
            </a:r>
            <a:r>
              <a:rPr lang="ru-RU" dirty="0" smtClean="0"/>
              <a:t>здоровью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доведение </a:t>
            </a:r>
            <a:r>
              <a:rPr lang="ru-RU" dirty="0" smtClean="0"/>
              <a:t>до самоубийства или </a:t>
            </a:r>
            <a:r>
              <a:rPr lang="ru-RU" dirty="0" smtClean="0"/>
              <a:t>убийства.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Профилактика моббинга в школе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Первый этап — организация эффективного классного руководства, которое само по себе предотвращает моббинг. Взрослые, которые проводят мероприятия, должны пользоваться авторитетом среди учащихся.</a:t>
            </a:r>
          </a:p>
          <a:p>
            <a:r>
              <a:rPr lang="ru-RU" dirty="0" smtClean="0"/>
              <a:t>Второй этап — осуществление мероприятий, направленных непосредственно против моббинга.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Формы профилактики моббинга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Работа с </a:t>
            </a:r>
            <a:r>
              <a:rPr lang="ru-RU" b="1" dirty="0" smtClean="0"/>
              <a:t>литературой;</a:t>
            </a:r>
          </a:p>
          <a:p>
            <a:r>
              <a:rPr lang="ru-RU" b="1" dirty="0" smtClean="0"/>
              <a:t>Просмотр </a:t>
            </a:r>
            <a:r>
              <a:rPr lang="ru-RU" b="1" dirty="0" smtClean="0"/>
              <a:t>фильмов;</a:t>
            </a:r>
          </a:p>
          <a:p>
            <a:r>
              <a:rPr lang="ru-RU" b="1" dirty="0" smtClean="0"/>
              <a:t>Ролевые </a:t>
            </a:r>
            <a:r>
              <a:rPr lang="ru-RU" b="1" dirty="0" smtClean="0"/>
              <a:t>игры;</a:t>
            </a:r>
          </a:p>
          <a:p>
            <a:r>
              <a:rPr lang="ru-RU" b="1" dirty="0" smtClean="0"/>
              <a:t>Создание сценария (сочинение);</a:t>
            </a:r>
          </a:p>
          <a:p>
            <a:r>
              <a:rPr lang="ru-RU" b="1" dirty="0" err="1" smtClean="0"/>
              <a:t>Внутришкольные</a:t>
            </a:r>
            <a:r>
              <a:rPr lang="ru-RU" b="1" dirty="0" smtClean="0"/>
              <a:t> </a:t>
            </a:r>
            <a:r>
              <a:rPr lang="ru-RU" b="1" dirty="0" smtClean="0"/>
              <a:t>правила;</a:t>
            </a:r>
          </a:p>
          <a:p>
            <a:r>
              <a:rPr lang="ru-RU" b="1" dirty="0" smtClean="0"/>
              <a:t>Комбинированные методы.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mg" descr="моббинг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857364"/>
            <a:ext cx="350046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/>
              <a:t>Моббинг</a:t>
            </a:r>
            <a:r>
              <a:rPr lang="ru-RU" dirty="0" smtClean="0"/>
              <a:t> — это коллективный психологический террор, травля в отношении кого-либо из работников со стороны его коллег, подчиненных или начальства, осуществляемые с целью заставить его/ее уйти с места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Буллинг</a:t>
            </a:r>
            <a:r>
              <a:rPr lang="ru-RU" dirty="0" smtClean="0"/>
              <a:t> — это регулярное негативное поведение одного работника по отношению к другому работнику или к целой группе работников. Включает различные придирки по мелочам, часто совершенно необоснованные, негативную оценку работы или отказ от какой-либо оценки, стремление изолировать работника или группы работников от остальных, распускание грязных слухов и сплетен.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Феномен </a:t>
            </a:r>
            <a:r>
              <a:rPr lang="ru-RU" dirty="0" smtClean="0"/>
              <a:t>деиндивидуализации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феномен</a:t>
            </a:r>
            <a:r>
              <a:rPr lang="ru-RU" b="1" dirty="0" smtClean="0"/>
              <a:t> деиндивидуализации</a:t>
            </a:r>
            <a:r>
              <a:rPr lang="ru-RU" dirty="0" smtClean="0"/>
              <a:t> — потери самоосознания и чувства личной ответственности в ситуациях, которые обеспечивают анонимность и не концентрируют внимание на отдельном человеке.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Феномен </a:t>
            </a:r>
            <a:r>
              <a:rPr lang="ru-RU" sz="4400" dirty="0" err="1" smtClean="0"/>
              <a:t>огруппления</a:t>
            </a:r>
            <a:r>
              <a:rPr lang="ru-RU" sz="4400" dirty="0" smtClean="0"/>
              <a:t> мышления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 fontAlgn="base"/>
            <a:r>
              <a:rPr lang="ru-RU" dirty="0" smtClean="0"/>
              <a:t>Непреднамеренное </a:t>
            </a:r>
            <a:r>
              <a:rPr lang="ru-RU" dirty="0" smtClean="0"/>
              <a:t>подавление критических мыслей. </a:t>
            </a:r>
            <a:endParaRPr lang="ru-RU" dirty="0" smtClean="0"/>
          </a:p>
          <a:p>
            <a:pPr marL="514350" indent="-514350" fontAlgn="base"/>
            <a:r>
              <a:rPr lang="ru-RU" dirty="0" smtClean="0"/>
              <a:t>Иллюзия </a:t>
            </a:r>
            <a:r>
              <a:rPr lang="ru-RU" dirty="0" smtClean="0"/>
              <a:t>неуязвимости, которая вызывает излишний оптимизм и готовность пойти на чрезвычайный риск</a:t>
            </a:r>
            <a:r>
              <a:rPr lang="ru-RU" dirty="0" smtClean="0"/>
              <a:t>.</a:t>
            </a:r>
          </a:p>
          <a:p>
            <a:pPr marL="514350" indent="-514350" fontAlgn="base"/>
            <a:r>
              <a:rPr lang="ru-RU" dirty="0" smtClean="0"/>
              <a:t>Вера </a:t>
            </a:r>
            <a:r>
              <a:rPr lang="ru-RU" dirty="0" smtClean="0"/>
              <a:t>в моральную непогрешимость, которая позволяет не думать об этических или моральных проблемах, связанных с последствиями решений</a:t>
            </a:r>
            <a:r>
              <a:rPr lang="ru-RU" dirty="0" smtClean="0"/>
              <a:t>.</a:t>
            </a:r>
          </a:p>
          <a:p>
            <a:pPr marL="514350" indent="-514350" fontAlgn="base"/>
            <a:r>
              <a:rPr lang="ru-RU" dirty="0" smtClean="0"/>
              <a:t>Стереотипы</a:t>
            </a:r>
            <a:r>
              <a:rPr lang="ru-RU" dirty="0" smtClean="0"/>
              <a:t>, которые наиболее ярко проявляются во взглядах на руководителей вражеских </a:t>
            </a:r>
            <a:r>
              <a:rPr lang="ru-RU" dirty="0" smtClean="0"/>
              <a:t>групп.</a:t>
            </a:r>
          </a:p>
          <a:p>
            <a:pPr marL="514350" indent="-514350" fontAlgn="base"/>
            <a:r>
              <a:rPr lang="ru-RU" dirty="0" err="1" smtClean="0"/>
              <a:t>Самоцензура</a:t>
            </a:r>
            <a:r>
              <a:rPr lang="ru-RU" dirty="0" smtClean="0"/>
              <a:t>. Члены группы не высказывают своих опасений и даже перед самими собой пытаются преуменьшить значение своих сомнений. </a:t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Феномен групповой поляризации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Групповая поляризация</a:t>
            </a:r>
            <a:r>
              <a:rPr lang="ru-RU" dirty="0" smtClean="0"/>
              <a:t> – вызванное влиянием группы усиление ранее существующих тенденций членов группы; смещение средней тенденции к своему полюсу вместо раскола мнений внутри группы (группа приходит к более радикальной позиции, нежели усредненное мнение ее членов).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Причины моббинга в детских коллективах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/>
              <a:t>В </a:t>
            </a:r>
            <a:r>
              <a:rPr lang="ru-RU" b="1" dirty="0" smtClean="0"/>
              <a:t>детском коллективе моббинг зачастую является результатом </a:t>
            </a:r>
            <a:r>
              <a:rPr lang="ru-RU" b="1" u="sng" dirty="0" smtClean="0"/>
              <a:t>незанятости </a:t>
            </a:r>
            <a:r>
              <a:rPr lang="ru-RU" b="1" dirty="0" smtClean="0"/>
              <a:t>подростков. 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Предпосылками </a:t>
            </a:r>
            <a:r>
              <a:rPr lang="ru-RU" dirty="0" smtClean="0"/>
              <a:t>моббинга могут быть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зависть</a:t>
            </a:r>
            <a:r>
              <a:rPr lang="ru-RU" dirty="0" smtClean="0"/>
              <a:t>, желание унизить жертву ради удовлетворения своих амбиций,  для развлечения,  для самоутверждения.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желание </a:t>
            </a:r>
            <a:r>
              <a:rPr lang="ru-RU" dirty="0" smtClean="0"/>
              <a:t>подчинить, контролировать кого-то.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виктимность</a:t>
            </a:r>
            <a:r>
              <a:rPr lang="ru-RU" dirty="0" smtClean="0"/>
              <a:t> </a:t>
            </a:r>
            <a:r>
              <a:rPr lang="ru-RU" dirty="0" smtClean="0"/>
              <a:t>жертвы, т.е. присущего жертве моббинга чувства вины из-за чего-то или просто физической  слабости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Проявления моббинга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Моральное преследование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b="1" dirty="0" smtClean="0"/>
              <a:t>Игнорирование </a:t>
            </a:r>
            <a:r>
              <a:rPr lang="ru-RU" b="1" dirty="0" smtClean="0"/>
              <a:t>успехов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b="1" dirty="0" smtClean="0"/>
              <a:t>Физические </a:t>
            </a:r>
            <a:r>
              <a:rPr lang="ru-RU" b="1" dirty="0" smtClean="0"/>
              <a:t>действия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b="1" dirty="0" smtClean="0"/>
              <a:t>Физическое </a:t>
            </a:r>
            <a:r>
              <a:rPr lang="ru-RU" b="1" dirty="0" smtClean="0"/>
              <a:t>насилие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Средства моббинга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Насмешки; </a:t>
            </a:r>
          </a:p>
          <a:p>
            <a:r>
              <a:rPr lang="ru-RU" dirty="0" smtClean="0"/>
              <a:t>Придирки; </a:t>
            </a:r>
          </a:p>
          <a:p>
            <a:r>
              <a:rPr lang="ru-RU" dirty="0" smtClean="0"/>
              <a:t>Клевета;</a:t>
            </a:r>
          </a:p>
          <a:p>
            <a:r>
              <a:rPr lang="ru-RU" dirty="0" smtClean="0"/>
              <a:t>О</a:t>
            </a:r>
            <a:r>
              <a:rPr lang="ru-RU" dirty="0" smtClean="0"/>
              <a:t>тъем денег или вещей, их порчи; </a:t>
            </a:r>
          </a:p>
          <a:p>
            <a:r>
              <a:rPr lang="ru-RU" dirty="0" smtClean="0"/>
              <a:t>Б</a:t>
            </a:r>
            <a:r>
              <a:rPr lang="ru-RU" dirty="0" smtClean="0"/>
              <a:t>ойкот или полная изоляция ребенка от социума. 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143</TotalTime>
  <Words>294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Моббинг и буллинг как факторы риска при командообразовании </vt:lpstr>
      <vt:lpstr>Слайд 2</vt:lpstr>
      <vt:lpstr>Слайд 3</vt:lpstr>
      <vt:lpstr>Феномен деиндивидуализации</vt:lpstr>
      <vt:lpstr>Феномен огруппления мышления </vt:lpstr>
      <vt:lpstr>Феномен групповой поляризации</vt:lpstr>
      <vt:lpstr>Причины моббинга в детских коллективах</vt:lpstr>
      <vt:lpstr>Проявления моббинга</vt:lpstr>
      <vt:lpstr>Средства моббинга </vt:lpstr>
      <vt:lpstr>Реакции на моббинг</vt:lpstr>
      <vt:lpstr>Последствия моббинга</vt:lpstr>
      <vt:lpstr>Профилактика моббинга в школе</vt:lpstr>
      <vt:lpstr>Формы профилактики моббинга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Моббинг и буллинг как факторы риска при командообразовании</dc:title>
  <dc:creator>Ольга</dc:creator>
  <cp:lastModifiedBy>Ольга</cp:lastModifiedBy>
  <cp:revision>16</cp:revision>
  <dcterms:created xsi:type="dcterms:W3CDTF">2012-12-05T15:44:11Z</dcterms:created>
  <dcterms:modified xsi:type="dcterms:W3CDTF">2012-12-05T18:07:19Z</dcterms:modified>
</cp:coreProperties>
</file>